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9" r:id="rId4"/>
    <p:sldId id="260" r:id="rId5"/>
    <p:sldId id="261" r:id="rId6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>
        <p:scale>
          <a:sx n="125" d="100"/>
          <a:sy n="125" d="100"/>
        </p:scale>
        <p:origin x="-2094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DCA9A74E-CA17-4876-8EFC-D99D2A4AC75A}" type="datetimeFigureOut">
              <a:rPr lang="ru-RU" smtClean="0"/>
              <a:t>14.03.2025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83D8558-4E3A-49ED-8186-78089B9A4AB1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g"/><Relationship Id="rId4" Type="http://schemas.openxmlformats.org/officeDocument/2006/relationships/image" Target="../media/image10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4.jpe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67744" y="332656"/>
            <a:ext cx="597666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sz="4400" dirty="0"/>
          </a:p>
        </p:txBody>
      </p:sp>
      <p:sp>
        <p:nvSpPr>
          <p:cNvPr id="7" name="TextBox 6"/>
          <p:cNvSpPr txBox="1"/>
          <p:nvPr/>
        </p:nvSpPr>
        <p:spPr>
          <a:xfrm>
            <a:off x="1799692" y="476672"/>
            <a:ext cx="69127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/>
              <a:t>Федеральная служба по надзору </a:t>
            </a:r>
          </a:p>
          <a:p>
            <a:pPr algn="ctr"/>
            <a:r>
              <a:rPr lang="ru-RU" sz="2800" b="1" dirty="0"/>
              <a:t>в сфере транспорта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EC6945A-7705-7A3C-575B-7E1A087825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1803" y="1628800"/>
            <a:ext cx="7717976" cy="483813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Picture 7">
            <a:extLst>
              <a:ext uri="{FF2B5EF4-FFF2-40B4-BE49-F238E27FC236}">
                <a16:creationId xmlns:a16="http://schemas.microsoft.com/office/drawing/2014/main" xmlns="" id="{810BBD54-8DDB-3CFA-9E8D-6E0F92C611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93139"/>
            <a:ext cx="1876768" cy="20179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3465A4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03088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3" descr="C:\Users\Gadjiemenov_TB\Downloads\gosuslug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262" y="3857905"/>
            <a:ext cx="2376264" cy="2249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Скругленный прямоугольник 4"/>
          <p:cNvSpPr/>
          <p:nvPr/>
        </p:nvSpPr>
        <p:spPr>
          <a:xfrm>
            <a:off x="436283" y="1268760"/>
            <a:ext cx="8424936" cy="2520280"/>
          </a:xfrm>
          <a:prstGeom prst="roundRect">
            <a:avLst/>
          </a:prstGeom>
          <a:noFill/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dirty="0">
                <a:solidFill>
                  <a:schemeClr val="tx1"/>
                </a:solidFill>
              </a:rPr>
              <a:t>С 01.07.2021 года </a:t>
            </a:r>
            <a:r>
              <a:rPr lang="ru-RU" sz="1600" b="1" dirty="0">
                <a:solidFill>
                  <a:schemeClr val="tx1"/>
                </a:solidFill>
              </a:rPr>
              <a:t>перед тем как пойти в суд с жалобой на</a:t>
            </a: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-</a:t>
            </a:r>
            <a:r>
              <a:rPr lang="ru-RU" sz="1600" b="1" dirty="0">
                <a:solidFill>
                  <a:schemeClr val="tx1"/>
                </a:solidFill>
              </a:rPr>
              <a:t>р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ешение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 о проведении контрольных (надзорных) мероприятий и </a:t>
            </a:r>
            <a:r>
              <a:rPr lang="ru-RU" sz="1600" dirty="0">
                <a:solidFill>
                  <a:schemeClr val="tx1"/>
                </a:solidFill>
              </a:rPr>
              <a:t>обязательных 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профилактическ</a:t>
            </a:r>
            <a:r>
              <a:rPr lang="ru-RU" sz="1600" dirty="0">
                <a:solidFill>
                  <a:schemeClr val="tx1"/>
                </a:solidFill>
              </a:rPr>
              <a:t>их визитов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;</a:t>
            </a:r>
            <a:br>
              <a:rPr lang="ru-RU" sz="1600" b="0" dirty="0">
                <a:solidFill>
                  <a:schemeClr val="tx1"/>
                </a:solidFill>
                <a:effectLst/>
              </a:rPr>
            </a:br>
            <a:r>
              <a:rPr lang="ru-RU" sz="1600" b="0" dirty="0">
                <a:solidFill>
                  <a:schemeClr val="tx1"/>
                </a:solidFill>
                <a:effectLst/>
              </a:rPr>
              <a:t>- 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акт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 контрольных (надзорных) </a:t>
            </a:r>
            <a:r>
              <a:rPr lang="ru-RU" sz="1600" dirty="0">
                <a:solidFill>
                  <a:schemeClr val="tx1"/>
                </a:solidFill>
              </a:rPr>
              <a:t>мероприятий и обязательных профилактических визитов; </a:t>
            </a:r>
            <a:endParaRPr lang="ru-RU" sz="1600" b="0" dirty="0">
              <a:solidFill>
                <a:schemeClr val="tx1"/>
              </a:solidFill>
              <a:effectLst/>
            </a:endParaRPr>
          </a:p>
          <a:p>
            <a:pPr algn="ctr"/>
            <a:r>
              <a:rPr lang="ru-RU" sz="1600" dirty="0">
                <a:solidFill>
                  <a:schemeClr val="tx1"/>
                </a:solidFill>
              </a:rPr>
              <a:t>- 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предписание 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об устранении выявленных нарушений; </a:t>
            </a:r>
          </a:p>
          <a:p>
            <a:pPr marL="285750" indent="-285750" algn="ctr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д</a:t>
            </a:r>
            <a:r>
              <a:rPr lang="ru-RU" sz="1600" b="1" dirty="0">
                <a:solidFill>
                  <a:schemeClr val="tx1"/>
                </a:solidFill>
                <a:effectLst/>
              </a:rPr>
              <a:t>ействия (бездействия) </a:t>
            </a:r>
            <a:r>
              <a:rPr lang="ru-RU" sz="1600" b="0" dirty="0">
                <a:solidFill>
                  <a:schemeClr val="tx1"/>
                </a:solidFill>
                <a:effectLst/>
              </a:rPr>
              <a:t>должностных лиц в рамках контрольных (надзорных) </a:t>
            </a:r>
            <a:r>
              <a:rPr lang="ru-RU" sz="1600" dirty="0">
                <a:solidFill>
                  <a:schemeClr val="tx1"/>
                </a:solidFill>
              </a:rPr>
              <a:t>мероприятий и обязательных профилактических визитов;</a:t>
            </a:r>
          </a:p>
          <a:p>
            <a:pPr marL="285750" indent="-285750" algn="ctr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решение</a:t>
            </a:r>
            <a:r>
              <a:rPr lang="ru-RU" sz="1600" dirty="0">
                <a:solidFill>
                  <a:schemeClr val="tx1"/>
                </a:solidFill>
              </a:rPr>
              <a:t> об отнесении объектов контроля к соответствующей категории риска;</a:t>
            </a:r>
          </a:p>
          <a:p>
            <a:pPr marL="285750" indent="-285750" algn="ctr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решение </a:t>
            </a:r>
            <a:r>
              <a:rPr lang="ru-RU" sz="1600" dirty="0">
                <a:solidFill>
                  <a:schemeClr val="tx1"/>
                </a:solidFill>
              </a:rPr>
              <a:t>об отказе в проведении обязательных профилактических визитов по заявлениям контролируемых лиц;</a:t>
            </a:r>
          </a:p>
          <a:p>
            <a:pPr marL="285750" indent="-285750" algn="ctr">
              <a:buFontTx/>
              <a:buChar char="-"/>
            </a:pPr>
            <a:r>
              <a:rPr lang="ru-RU" sz="1600" b="1" dirty="0">
                <a:solidFill>
                  <a:schemeClr val="tx1"/>
                </a:solidFill>
              </a:rPr>
              <a:t>иное решение</a:t>
            </a:r>
            <a:r>
              <a:rPr lang="ru-RU" sz="1600" dirty="0">
                <a:solidFill>
                  <a:schemeClr val="tx1"/>
                </a:solidFill>
              </a:rPr>
              <a:t>, принимаемое контрольным (надзорным) органом по итогам профилактического и (или) контрольного (надзорного) мероприятия </a:t>
            </a:r>
            <a:endParaRPr lang="ru-RU" sz="1600" b="0" dirty="0">
              <a:solidFill>
                <a:schemeClr val="tx1"/>
              </a:solidFill>
              <a:effectLst/>
            </a:endParaRPr>
          </a:p>
          <a:p>
            <a:pPr algn="ctr"/>
            <a:r>
              <a:rPr lang="ru-RU" sz="1600" b="1" dirty="0">
                <a:solidFill>
                  <a:schemeClr val="tx1"/>
                </a:solidFill>
              </a:rPr>
              <a:t>необходимо пройти процедуру досудебного обжалования.</a:t>
            </a:r>
            <a:endParaRPr lang="ru-RU" sz="1600" b="1" dirty="0">
              <a:solidFill>
                <a:schemeClr val="tx1"/>
              </a:solidFill>
              <a:effectLst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3805" y="188640"/>
            <a:ext cx="8316924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sz="1600" b="1" dirty="0"/>
              <a:t>Досудебное обжалование – удобный, быстрый и эффективный способ обжаловать действия и решения органов государственной власти. </a:t>
            </a:r>
          </a:p>
          <a:p>
            <a:pPr indent="457200" algn="ctr"/>
            <a:endParaRPr lang="ru-RU" sz="1600" dirty="0"/>
          </a:p>
        </p:txBody>
      </p:sp>
      <p:sp>
        <p:nvSpPr>
          <p:cNvPr id="9" name="TextBox 8"/>
          <p:cNvSpPr txBox="1"/>
          <p:nvPr/>
        </p:nvSpPr>
        <p:spPr>
          <a:xfrm>
            <a:off x="5603524" y="5132437"/>
            <a:ext cx="26853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https://knd.gosuslugi.ru/</a:t>
            </a:r>
            <a:r>
              <a:rPr lang="ru-RU" dirty="0">
                <a:solidFill>
                  <a:srgbClr val="0070C0"/>
                </a:solidFill>
              </a:rPr>
              <a:t>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47774" y="4593880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/>
            <a:r>
              <a:rPr lang="ru-RU" dirty="0"/>
              <a:t>Подать жалобу можно через портал госуслуг, сервис «Жалоба на решение контрольного органа» </a:t>
            </a:r>
          </a:p>
          <a:p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1619672" y="5661248"/>
            <a:ext cx="684076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ru-RU" b="1" dirty="0"/>
              <a:t>Обжалование в суде возможно только после прохождения досудебной процедуры! </a:t>
            </a:r>
          </a:p>
          <a:p>
            <a:pPr algn="ctr"/>
            <a:endParaRPr lang="ru-RU" sz="1600" b="1" dirty="0"/>
          </a:p>
        </p:txBody>
      </p:sp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5495922"/>
            <a:ext cx="1066664" cy="106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1455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53419" y="284986"/>
            <a:ext cx="2880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/>
              <a:t>Срок подачи жалобы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534188" y="980728"/>
            <a:ext cx="3168352" cy="2304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10 рабочих дней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>
                <a:solidFill>
                  <a:schemeClr val="tx1"/>
                </a:solidFill>
              </a:rPr>
              <a:t>с момента получения предписания</a:t>
            </a:r>
            <a:r>
              <a:rPr lang="en-US" dirty="0">
                <a:solidFill>
                  <a:schemeClr val="tx1"/>
                </a:solidFill>
              </a:rPr>
              <a:t>*</a:t>
            </a:r>
            <a:r>
              <a:rPr lang="ru-RU" dirty="0">
                <a:solidFill>
                  <a:schemeClr val="tx1"/>
                </a:solidFill>
              </a:rPr>
              <a:t>,</a:t>
            </a:r>
          </a:p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30 дней на решение контрольного (надзорного) органа, действия (бездействие) его должностных лиц</a:t>
            </a:r>
            <a:r>
              <a:rPr lang="en-US" dirty="0">
                <a:solidFill>
                  <a:schemeClr val="tx1"/>
                </a:solidFill>
              </a:rPr>
              <a:t>*</a:t>
            </a:r>
            <a:endParaRPr lang="ru-RU" dirty="0">
              <a:solidFill>
                <a:schemeClr val="tx1"/>
              </a:solidFill>
            </a:endParaRPr>
          </a:p>
          <a:p>
            <a:pPr algn="ctr"/>
            <a:endParaRPr lang="ru-RU" sz="500" dirty="0">
              <a:solidFill>
                <a:schemeClr val="tx1"/>
              </a:solidFill>
            </a:endParaRPr>
          </a:p>
          <a:p>
            <a:pPr algn="ctr"/>
            <a:r>
              <a:rPr lang="ru-RU" sz="1400" dirty="0">
                <a:solidFill>
                  <a:schemeClr val="tx1"/>
                </a:solidFill>
              </a:rPr>
              <a:t>*</a:t>
            </a:r>
            <a:r>
              <a:rPr lang="ru-RU" sz="1400" i="1" dirty="0">
                <a:solidFill>
                  <a:schemeClr val="tx1"/>
                </a:solidFill>
              </a:rPr>
              <a:t>срок, пропущенный по уважительным причинам, может быть восстановлен</a:t>
            </a: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999613" y="317416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Срок рассмотрения жалобы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352779" y="359099"/>
            <a:ext cx="3168352" cy="230425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 algn="ctr">
              <a:buFontTx/>
              <a:buChar char="-"/>
            </a:pPr>
            <a:r>
              <a:rPr lang="ru-RU" dirty="0">
                <a:solidFill>
                  <a:schemeClr val="tx1"/>
                </a:solidFill>
              </a:rPr>
              <a:t>15 рабочих дней, </a:t>
            </a:r>
          </a:p>
          <a:p>
            <a:pPr algn="ctr"/>
            <a:endParaRPr lang="ru-RU" dirty="0">
              <a:solidFill>
                <a:schemeClr val="tx1"/>
              </a:solidFill>
            </a:endParaRPr>
          </a:p>
          <a:p>
            <a:pPr algn="ctr"/>
            <a:r>
              <a:rPr lang="ru-RU" dirty="0">
                <a:solidFill>
                  <a:schemeClr val="tx1"/>
                </a:solidFill>
              </a:rPr>
              <a:t>Уведомление о рассмотрении жалобы придет на электронную почту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22047" y="3652439"/>
            <a:ext cx="878497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/>
              <a:t>Также через сервис досудебного обжалования можно:</a:t>
            </a:r>
          </a:p>
          <a:p>
            <a:pPr algn="ctr"/>
            <a:endParaRPr lang="ru-RU" dirty="0"/>
          </a:p>
          <a:p>
            <a:pPr marL="285750" indent="-285750" algn="ctr">
              <a:buFontTx/>
              <a:buChar char="-"/>
            </a:pPr>
            <a:r>
              <a:rPr lang="ru-RU" dirty="0"/>
              <a:t>продлить срок </a:t>
            </a:r>
            <a:r>
              <a:rPr lang="ru-RU" b="1" dirty="0"/>
              <a:t>предписания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5 рабочих дней);</a:t>
            </a:r>
          </a:p>
          <a:p>
            <a:pPr marL="285750" indent="-285750" algn="ctr">
              <a:buFontTx/>
              <a:buChar char="-"/>
            </a:pPr>
            <a:r>
              <a:rPr lang="ru-RU" b="1" dirty="0"/>
              <a:t>изменить категорию риска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5 рабочих дней);</a:t>
            </a:r>
          </a:p>
          <a:p>
            <a:pPr marL="285750" indent="-285750" algn="ctr">
              <a:buFontTx/>
              <a:buChar char="-"/>
            </a:pPr>
            <a:r>
              <a:rPr lang="ru-RU" dirty="0"/>
              <a:t>подать жалобу о нарушении </a:t>
            </a:r>
            <a:r>
              <a:rPr lang="ru-RU" b="1" dirty="0"/>
              <a:t>моратория</a:t>
            </a:r>
            <a:r>
              <a:rPr lang="ru-RU" dirty="0"/>
              <a:t> на проведение проверок</a:t>
            </a:r>
          </a:p>
          <a:p>
            <a:pPr algn="ctr"/>
            <a:r>
              <a:rPr lang="ru-RU" dirty="0"/>
              <a:t>(срок рассмотрения жалобы 1 рабочий день);</a:t>
            </a:r>
          </a:p>
          <a:p>
            <a:pPr marL="285750" indent="-285750" algn="ctr">
              <a:buFontTx/>
              <a:buChar char="-"/>
            </a:pPr>
            <a:r>
              <a:rPr lang="ru-RU" dirty="0"/>
              <a:t>подать жалобу на действия органа государственной власти в рамках </a:t>
            </a:r>
            <a:r>
              <a:rPr lang="ru-RU" b="1" dirty="0"/>
              <a:t>разрешительной деятельности</a:t>
            </a:r>
            <a:r>
              <a:rPr lang="ru-RU" dirty="0"/>
              <a:t> </a:t>
            </a:r>
          </a:p>
          <a:p>
            <a:pPr algn="ctr"/>
            <a:r>
              <a:rPr lang="ru-RU" dirty="0"/>
              <a:t>(срок рассмотрения 15 рабочих дней).</a:t>
            </a:r>
          </a:p>
        </p:txBody>
      </p:sp>
      <p:pic>
        <p:nvPicPr>
          <p:cNvPr id="11" name="Рисунок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295" y="260648"/>
            <a:ext cx="1250579" cy="1250579"/>
          </a:xfrm>
          <a:prstGeom prst="rect">
            <a:avLst/>
          </a:prstGeom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37331" y="2420888"/>
            <a:ext cx="1250579" cy="1250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27200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58335"/>
            <a:ext cx="2088231" cy="20882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Прямоугольник 4"/>
          <p:cNvSpPr/>
          <p:nvPr/>
        </p:nvSpPr>
        <p:spPr>
          <a:xfrm>
            <a:off x="2328530" y="188640"/>
            <a:ext cx="6624736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ru-RU" sz="1600" dirty="0"/>
              <a:t>Это Анатолий Иванович.  Он - индивидуальный предприниматель. </a:t>
            </a:r>
          </a:p>
          <a:p>
            <a:pPr indent="457200" algn="just"/>
            <a:r>
              <a:rPr lang="ru-RU" sz="1600" dirty="0"/>
              <a:t>Недавно к Анатолию Ивановичу с проверкой пришел инспектор Ространснадзора, нашел нарушения, составил акт проверки и выдал предписание. </a:t>
            </a:r>
          </a:p>
          <a:p>
            <a:pPr indent="457200" algn="just"/>
            <a:r>
              <a:rPr lang="ru-RU" sz="1600" dirty="0"/>
              <a:t>Анатолий Иванович не согласен с актом проверки и ему очень грустно, ведь он думает, что на обжалование уйдет много ресурсов (время, деньги) которые он мог бы инвестировать в свой бизнес.</a:t>
            </a:r>
          </a:p>
        </p:txBody>
      </p:sp>
      <p:pic>
        <p:nvPicPr>
          <p:cNvPr id="7" name="Объект 8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2250743"/>
            <a:ext cx="1743826" cy="18465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9" name="Picture 3" descr="C:\Users\Gadjiemenov_TB\Downloads\gosuslugi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5856" y="2672513"/>
            <a:ext cx="1008112" cy="9543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107504" y="2473762"/>
            <a:ext cx="6768752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/>
            <a:r>
              <a:rPr lang="ru-RU" sz="1600" dirty="0"/>
              <a:t>Анатолий Иванович, не нужно грустить! </a:t>
            </a:r>
            <a:r>
              <a:rPr lang="ru-RU" sz="1600" dirty="0">
                <a:sym typeface="Wingdings" panose="05000000000000000000" pitchFamily="2" charset="2"/>
              </a:rPr>
              <a:t> Акт проверки м</a:t>
            </a:r>
            <a:r>
              <a:rPr lang="ru-RU" sz="1600" dirty="0"/>
              <a:t>ожно </a:t>
            </a:r>
            <a:r>
              <a:rPr lang="ru-RU" sz="1600" b="1" dirty="0"/>
              <a:t>просто</a:t>
            </a:r>
            <a:r>
              <a:rPr lang="ru-RU" sz="1600" dirty="0"/>
              <a:t> и </a:t>
            </a:r>
            <a:r>
              <a:rPr lang="ru-RU" sz="1600" b="1" dirty="0"/>
              <a:t>быстро</a:t>
            </a:r>
            <a:r>
              <a:rPr lang="ru-RU" sz="1600" dirty="0"/>
              <a:t> обжаловать в досудебном порядке через Единый портал государственных услуг.</a:t>
            </a:r>
          </a:p>
          <a:p>
            <a:pPr algn="just"/>
            <a:endParaRPr lang="ru-RU" sz="2000" dirty="0"/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3789040"/>
            <a:ext cx="1319284" cy="16117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extBox 11"/>
          <p:cNvSpPr txBox="1"/>
          <p:nvPr/>
        </p:nvSpPr>
        <p:spPr>
          <a:xfrm>
            <a:off x="1426788" y="3448156"/>
            <a:ext cx="6840760" cy="28931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ВАЖНО!</a:t>
            </a:r>
          </a:p>
          <a:p>
            <a:pPr algn="ctr"/>
            <a:endParaRPr lang="ru-RU" b="1" dirty="0"/>
          </a:p>
          <a:p>
            <a:pPr algn="ctr"/>
            <a:r>
              <a:rPr lang="ru-RU" sz="1600" b="1" dirty="0"/>
              <a:t>- </a:t>
            </a:r>
            <a:r>
              <a:rPr lang="ru-RU" sz="1600" dirty="0"/>
              <a:t>жалоба не должна содержать нецензурные либо оскорбительные выражения, угрозы;</a:t>
            </a:r>
          </a:p>
          <a:p>
            <a:pPr algn="ctr"/>
            <a:r>
              <a:rPr lang="ru-RU" sz="1600" dirty="0"/>
              <a:t>- жалоба может содержать ходатайство </a:t>
            </a:r>
            <a:br>
              <a:rPr lang="ru-RU" sz="1600" dirty="0"/>
            </a:br>
            <a:r>
              <a:rPr lang="ru-RU" sz="1600" dirty="0"/>
              <a:t>о приостановлении исполнения решения или ходатайство о восстановлении срока подачи жалобы;</a:t>
            </a:r>
          </a:p>
          <a:p>
            <a:pPr algn="ctr"/>
            <a:r>
              <a:rPr lang="ru-RU" sz="1600" dirty="0"/>
              <a:t>- жалобу можно отозвать, но повторно направить жалобу по тем же основаниям нельзя.</a:t>
            </a:r>
          </a:p>
          <a:p>
            <a:pPr marL="285750" indent="-285750" algn="ctr">
              <a:buFontTx/>
              <a:buChar char="-"/>
            </a:pPr>
            <a:endParaRPr lang="ru-RU" sz="1600" dirty="0"/>
          </a:p>
          <a:p>
            <a:pPr algn="ctr"/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979430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2" presetClass="emph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Rot by="120000">
                                      <p:cBhvr>
                                        <p:cTn id="6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7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8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9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0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260648"/>
            <a:ext cx="1827895" cy="19802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2367446" y="650593"/>
            <a:ext cx="645302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В течение 15 рабочих дней Анатолию Ивановичу на электронную почту придет уведомление о принятии должностным лицом решения по жалобе. </a:t>
            </a:r>
          </a:p>
          <a:p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6284" y="1988840"/>
            <a:ext cx="2614187" cy="19589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1007823" y="2240868"/>
            <a:ext cx="5400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Теперь Анатолий Иванович не грустит, он знает про </a:t>
            </a:r>
            <a:r>
              <a:rPr lang="ru-RU" b="1" dirty="0"/>
              <a:t>удобный</a:t>
            </a:r>
            <a:r>
              <a:rPr lang="ru-RU" dirty="0"/>
              <a:t> сервис досудебного обжалования, который поможет ему защитить свои права быстро и эффективно.</a:t>
            </a:r>
          </a:p>
        </p:txBody>
      </p:sp>
      <p:pic>
        <p:nvPicPr>
          <p:cNvPr id="10" name="Рисунок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6681" y="4917062"/>
            <a:ext cx="1066664" cy="106666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Объект 9"/>
          <p:cNvPicPr>
            <a:picLocks noGrp="1" noChangeAspect="1"/>
          </p:cNvPicPr>
          <p:nvPr>
            <p:ph idx="1"/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039" y="3514286"/>
            <a:ext cx="1656407" cy="1560659"/>
          </a:xfrm>
        </p:spPr>
      </p:pic>
      <p:sp>
        <p:nvSpPr>
          <p:cNvPr id="13" name="TextBox 12"/>
          <p:cNvSpPr txBox="1"/>
          <p:nvPr/>
        </p:nvSpPr>
        <p:spPr>
          <a:xfrm>
            <a:off x="1898811" y="5127229"/>
            <a:ext cx="44806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Суд рассмотрит жалобу только после досудебного обжалования. 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195736" y="3971451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ctr"/>
            <a:r>
              <a:rPr lang="ru-RU" dirty="0"/>
              <a:t>Большинство разногласий решается на этапе досудебного обжалования.</a:t>
            </a:r>
          </a:p>
        </p:txBody>
      </p:sp>
    </p:spTree>
    <p:extLst>
      <p:ext uri="{BB962C8B-B14F-4D97-AF65-F5344CB8AC3E}">
        <p14:creationId xmlns:p14="http://schemas.microsoft.com/office/powerpoint/2010/main" val="3524430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699</TotalTime>
  <Words>328</Words>
  <Application>Microsoft Office PowerPoint</Application>
  <PresentationFormat>Экран (4:3)</PresentationFormat>
  <Paragraphs>46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Исполнительная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Зацаринская Анастасия Андреевна</dc:creator>
  <cp:lastModifiedBy>Керженцева Екатерина Владиславовна</cp:lastModifiedBy>
  <cp:revision>31</cp:revision>
  <cp:lastPrinted>2025-03-13T12:11:52Z</cp:lastPrinted>
  <dcterms:created xsi:type="dcterms:W3CDTF">2024-07-12T10:32:53Z</dcterms:created>
  <dcterms:modified xsi:type="dcterms:W3CDTF">2025-03-14T11:56:57Z</dcterms:modified>
</cp:coreProperties>
</file>